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0" r:id="rId1"/>
  </p:sldMasterIdLst>
  <p:notesMasterIdLst>
    <p:notesMasterId r:id="rId27"/>
  </p:notesMasterIdLst>
  <p:handoutMasterIdLst>
    <p:handoutMasterId r:id="rId28"/>
  </p:handoutMasterIdLst>
  <p:sldIdLst>
    <p:sldId id="257" r:id="rId2"/>
    <p:sldId id="282" r:id="rId3"/>
    <p:sldId id="284" r:id="rId4"/>
    <p:sldId id="258" r:id="rId5"/>
    <p:sldId id="259" r:id="rId6"/>
    <p:sldId id="262" r:id="rId7"/>
    <p:sldId id="263" r:id="rId8"/>
    <p:sldId id="264" r:id="rId9"/>
    <p:sldId id="285" r:id="rId10"/>
    <p:sldId id="286" r:id="rId11"/>
    <p:sldId id="287" r:id="rId12"/>
    <p:sldId id="288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0" r:id="rId22"/>
    <p:sldId id="289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6" d="100"/>
          <a:sy n="136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C1328-6A67-6642-9BDA-F44DC4F30079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BF1B9-29D8-B546-B38E-08DBDD9E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4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45797-6A69-E442-979F-A7A3EAE1EF4C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81853-581A-764A-91A9-2CCFB34FE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40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E17B261-6D65-E847-8718-3E6438C33000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49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1B4360C-01A3-A84C-8FFA-C870503509C1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77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17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6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98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8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3555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4B7A314-18C2-DC4E-B246-AE1C886E45B7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43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5603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3EEF839-D2BE-E54F-A7DB-BED16FF29C2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2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7651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8E9E826-4EFD-374C-B840-0007EB87B19D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5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Will talk about each project individually </a:t>
            </a:r>
          </a:p>
          <a:p>
            <a:r>
              <a:rPr lang="en-US" altLang="en-US">
                <a:ea typeface="ＭＳ Ｐゴシック" charset="-128"/>
              </a:rPr>
              <a:t>Dissemination:	   Drew’s poster is on risk simulation in colon/rectal cancer, which we will be investigating at the zip code level instead of county level</a:t>
            </a:r>
          </a:p>
          <a:p>
            <a:r>
              <a:rPr lang="en-US" altLang="en-US">
                <a:ea typeface="ＭＳ Ｐゴシック" charset="-128"/>
              </a:rPr>
              <a:t>	   Aakriti’s paper on transdisciplinary teams, which has been presented at previous CAC meetings</a:t>
            </a: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0723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4767772-F6F7-5F4C-9AA6-CC2DF67EAEA8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2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2C65899-839E-7244-8684-DBF903A409D9}" type="datetime1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2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BE21-D1E7-A44C-A916-C0FE5D165712}" type="datetime1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2B6CFE-487A-DA46-A395-C189C7BFB253}" type="datetime1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48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FA2AF3-12BA-CC4F-B34E-FCBBF9D3748B}" type="datetime1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9298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BB149D4-7006-D947-AFD0-59D24AB3A15D}" type="datetime1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1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C81E6-834F-BE49-9A14-7B9EFEB5D6B2}" type="datetime1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2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DBF2-D801-2445-AF98-1D40127490CE}" type="datetime1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50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D9FF-4BB1-FB4B-AB6A-3AF1D06C3B58}" type="datetime1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02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7E1B290-41B6-7F4E-ADF1-5D77004ACA09}" type="datetime1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7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9E7F-3B23-6649-A487-3F6D27DF9EB5}" type="datetime1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D987B6-70A4-E043-94E8-0FCDFB6E59E8}" type="datetime1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A85-E115-C14D-A4E2-FE8F6C38FA65}" type="datetime1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3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258-D465-2C47-901B-69D5EFE9F00A}" type="datetime1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2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CF75-BF18-3D47-9AA9-10F1C1D56968}" type="datetime1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7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45A3B-ADA3-6B4F-9B2A-327F330D5A77}" type="datetime1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3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B0EA-B7EE-474E-A7D0-261CC0673885}" type="datetime1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2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10EC-9B15-DF42-AEE1-63E7042F3543}" type="datetime1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4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ABC27-DD1C-7747-AA63-A5E768CF8B4C}" type="datetime1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697D0-BE42-4A4C-94A8-14E7BE85A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52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HiperView/demo.html" TargetMode="External"/><Relationship Id="rId4" Type="http://schemas.openxmlformats.org/officeDocument/2006/relationships/hyperlink" Target="https://idatavisualizationlab.github.io/HPCC/HiperOverheatSep26/demo.html" TargetMode="External"/><Relationship Id="rId5" Type="http://schemas.openxmlformats.org/officeDocument/2006/relationships/hyperlink" Target="https://github.com/iDataVisualizationLab/HPCC" TargetMode="External"/><Relationship Id="rId6" Type="http://schemas.openxmlformats.org/officeDocument/2006/relationships/hyperlink" Target="https://outliagnostics.github.io/demo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21723" y="509464"/>
            <a:ext cx="9144000" cy="1213338"/>
          </a:xfrm>
        </p:spPr>
        <p:txBody>
          <a:bodyPr/>
          <a:lstStyle/>
          <a:p>
            <a:pPr>
              <a:defRPr/>
            </a:pPr>
            <a:r>
              <a:rPr lang="en-US" altLang="x-none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Visualizing Multidimensional Health Status of Data Centers</a:t>
            </a:r>
          </a:p>
        </p:txBody>
      </p:sp>
      <p:sp>
        <p:nvSpPr>
          <p:cNvPr id="4" name="Subtitle 2">
            <a:extLst>
              <a:ext uri="{FF2B5EF4-FFF2-40B4-BE49-F238E27FC236}"/>
            </a:extLst>
          </p:cNvPr>
          <p:cNvSpPr>
            <a:spLocks/>
          </p:cNvSpPr>
          <p:nvPr/>
        </p:nvSpPr>
        <p:spPr bwMode="auto">
          <a:xfrm>
            <a:off x="1730618" y="1828800"/>
            <a:ext cx="8077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17375E"/>
              </a:buClr>
              <a:buSzPct val="60000"/>
              <a:buFontTx/>
              <a:buBlip>
                <a:blip r:embed="rId3"/>
              </a:buBlip>
              <a:defRPr/>
            </a:pPr>
            <a:r>
              <a:rPr lang="en-US" altLang="en-US" b="1" dirty="0" smtClean="0">
                <a:solidFill>
                  <a:srgbClr val="003366"/>
                </a:solidFill>
              </a:rPr>
              <a:t>Presenter</a:t>
            </a:r>
          </a:p>
          <a:p>
            <a:pPr lvl="1" eaLnBrk="1" hangingPunct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800" dirty="0" smtClean="0"/>
              <a:t>Dr</a:t>
            </a:r>
            <a:r>
              <a:rPr lang="en-US" altLang="en-US" sz="1800" dirty="0"/>
              <a:t>. Tommy Dang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800" dirty="0"/>
              <a:t>	Assistant Professor, Texas Tech </a:t>
            </a:r>
            <a:r>
              <a:rPr lang="en-US" altLang="en-US" sz="1800" dirty="0" smtClean="0"/>
              <a:t>University</a:t>
            </a:r>
            <a:endParaRPr lang="en-US" altLang="en-US" sz="1800" dirty="0"/>
          </a:p>
          <a:p>
            <a:pPr lvl="2" eaLnBrk="1" hangingPunct="1">
              <a:lnSpc>
                <a:spcPct val="80000"/>
              </a:lnSpc>
              <a:buClrTx/>
              <a:buSzPct val="45000"/>
              <a:buFontTx/>
              <a:buNone/>
              <a:defRPr/>
            </a:pPr>
            <a:endParaRPr lang="en-US" altLang="en-US" sz="800" b="1" dirty="0">
              <a:solidFill>
                <a:srgbClr val="262626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3"/>
              </a:buBlip>
              <a:defRPr/>
            </a:pPr>
            <a:r>
              <a:rPr lang="en-US" altLang="en-US" b="1" dirty="0">
                <a:solidFill>
                  <a:srgbClr val="003366"/>
                </a:solidFill>
              </a:rPr>
              <a:t>Faculty</a:t>
            </a:r>
            <a:endParaRPr lang="en-US" altLang="en-US" b="1" dirty="0" smtClean="0">
              <a:solidFill>
                <a:srgbClr val="003366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800" dirty="0"/>
              <a:t>Dr. Yong Chen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800" dirty="0"/>
              <a:t>	Associate Professor, Texas Tech University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800" dirty="0"/>
              <a:t>Dr. Allen </a:t>
            </a:r>
            <a:r>
              <a:rPr lang="en-US" altLang="en-US" sz="1800" dirty="0">
                <a:latin typeface="Arial" charset="0"/>
                <a:ea typeface="ＭＳ Ｐゴシック" charset="-128"/>
              </a:rPr>
              <a:t>Sill</a:t>
            </a:r>
            <a:endParaRPr lang="en-US" altLang="en-US" sz="1800" dirty="0"/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800" dirty="0"/>
              <a:t>	HPCC Managing Director, Texas Tech </a:t>
            </a:r>
            <a:r>
              <a:rPr lang="en-US" altLang="en-US" sz="1800" dirty="0" smtClean="0"/>
              <a:t>University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endParaRPr lang="en-US" altLang="en-US" sz="800" b="1" dirty="0">
              <a:solidFill>
                <a:srgbClr val="262626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3"/>
              </a:buBlip>
              <a:defRPr/>
            </a:pPr>
            <a:r>
              <a:rPr lang="en-US" altLang="en-US" b="1" dirty="0" smtClean="0">
                <a:solidFill>
                  <a:srgbClr val="003366"/>
                </a:solidFill>
              </a:rPr>
              <a:t>Industry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800" dirty="0" smtClean="0"/>
              <a:t>Jon Hass</a:t>
            </a:r>
            <a:endParaRPr lang="en-US" altLang="en-US" sz="1800" dirty="0"/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800" dirty="0"/>
              <a:t>	</a:t>
            </a:r>
            <a:r>
              <a:rPr lang="en-US" altLang="en-US" sz="1800" dirty="0" smtClean="0"/>
              <a:t>Software Architect </a:t>
            </a:r>
            <a:r>
              <a:rPr lang="en-US" altLang="en-US" sz="1800" dirty="0"/>
              <a:t>at Dell Inc</a:t>
            </a:r>
            <a:r>
              <a:rPr lang="en-US" altLang="en-US" sz="1800" dirty="0" smtClean="0"/>
              <a:t>.</a:t>
            </a:r>
            <a:endParaRPr lang="en-US" altLang="en-US" sz="800" b="1" dirty="0">
              <a:solidFill>
                <a:srgbClr val="262626"/>
              </a:solidFill>
            </a:endParaRPr>
          </a:p>
        </p:txBody>
      </p:sp>
      <p:pic>
        <p:nvPicPr>
          <p:cNvPr id="5" name="Picture 2" descr="DoubleT-4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0" t="17184" r="29964" b="22038"/>
          <a:stretch>
            <a:fillRect/>
          </a:stretch>
        </p:blipFill>
        <p:spPr bwMode="auto">
          <a:xfrm>
            <a:off x="1" y="5744308"/>
            <a:ext cx="964584" cy="111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15" y="6199797"/>
            <a:ext cx="6837485" cy="6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1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828800" y="152400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389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91" y="810380"/>
            <a:ext cx="5861539" cy="604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2BF3-E978-874B-ABE4-43C7384E4FAB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497016" y="1405816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399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75107"/>
            <a:ext cx="12188711" cy="418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8875-48F5-0044-BE08-E4996A06EDF5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634153" y="603373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4096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77" y="1601910"/>
            <a:ext cx="30480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91" y="2379785"/>
            <a:ext cx="8396653" cy="447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473B-8FA3-884D-BC31-C4FF732C9CDD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>
                <a:ea typeface="ＭＳ Ｐゴシック" charset="-128"/>
              </a:rPr>
              <a:t>An initial interface has been developed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2E53-2258-BB41-9267-B90E7BEED173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2"/>
          <p:cNvSpPr>
            <a:spLocks noGrp="1"/>
          </p:cNvSpPr>
          <p:nvPr>
            <p:ph type="title"/>
          </p:nvPr>
        </p:nvSpPr>
        <p:spPr>
          <a:xfrm>
            <a:off x="2038351" y="22225"/>
            <a:ext cx="8137525" cy="731838"/>
          </a:xfrm>
        </p:spPr>
        <p:txBody>
          <a:bodyPr/>
          <a:lstStyle/>
          <a:p>
            <a:pPr algn="l"/>
            <a:r>
              <a:rPr lang="en-US" altLang="en-US" sz="2400">
                <a:latin typeface="Arial Black" charset="0"/>
                <a:ea typeface="ＭＳ Ｐゴシック" charset="-128"/>
                <a:cs typeface="Arial Black" charset="0"/>
              </a:rPr>
              <a:t>HPCC on Sep, 26 2018: CPU temperature</a:t>
            </a: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" y="1143000"/>
            <a:ext cx="10456985" cy="571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76275"/>
            <a:ext cx="28194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0742A-7354-D442-8E37-7A65AE27FD29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2"/>
          <p:cNvSpPr>
            <a:spLocks noGrp="1"/>
          </p:cNvSpPr>
          <p:nvPr>
            <p:ph type="title"/>
          </p:nvPr>
        </p:nvSpPr>
        <p:spPr>
          <a:xfrm>
            <a:off x="2038351" y="22225"/>
            <a:ext cx="8137525" cy="731838"/>
          </a:xfrm>
        </p:spPr>
        <p:txBody>
          <a:bodyPr/>
          <a:lstStyle/>
          <a:p>
            <a:pPr algn="l"/>
            <a:r>
              <a:rPr lang="en-US" altLang="en-US" sz="2400">
                <a:latin typeface="Arial Black" charset="0"/>
                <a:ea typeface="ＭＳ Ｐゴシック" charset="-128"/>
                <a:cs typeface="Arial Black" charset="0"/>
              </a:rPr>
              <a:t>HPCC on Sep, 26 2018: Fan speed</a:t>
            </a:r>
          </a:p>
        </p:txBody>
      </p:sp>
      <p:pic>
        <p:nvPicPr>
          <p:cNvPr id="327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57226"/>
            <a:ext cx="28956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1143001"/>
            <a:ext cx="10527323" cy="573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089A-43B7-E94D-A88E-721030389142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2"/>
          <p:cNvSpPr>
            <a:spLocks noGrp="1"/>
          </p:cNvSpPr>
          <p:nvPr>
            <p:ph type="title"/>
          </p:nvPr>
        </p:nvSpPr>
        <p:spPr>
          <a:xfrm>
            <a:off x="2038350" y="22225"/>
            <a:ext cx="9163050" cy="731838"/>
          </a:xfrm>
        </p:spPr>
        <p:txBody>
          <a:bodyPr/>
          <a:lstStyle/>
          <a:p>
            <a:pPr algn="l"/>
            <a:r>
              <a:rPr lang="en-US" altLang="en-US" sz="2200">
                <a:latin typeface="Arial Black" charset="0"/>
                <a:ea typeface="ＭＳ Ｐゴシック" charset="-128"/>
                <a:cs typeface="Arial Black" charset="0"/>
              </a:rPr>
              <a:t>HPCC on Sep, 26 2018: CPU temperature vs Fan speed</a:t>
            </a:r>
          </a:p>
        </p:txBody>
      </p:sp>
      <p:pic>
        <p:nvPicPr>
          <p:cNvPr id="3379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6104"/>
            <a:ext cx="12192000" cy="573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8870-D358-7142-A622-47DE52EA332D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8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2"/>
          <p:cNvSpPr>
            <a:spLocks noGrp="1"/>
          </p:cNvSpPr>
          <p:nvPr>
            <p:ph type="title"/>
          </p:nvPr>
        </p:nvSpPr>
        <p:spPr>
          <a:xfrm>
            <a:off x="1283677" y="1087320"/>
            <a:ext cx="10908323" cy="731838"/>
          </a:xfrm>
        </p:spPr>
        <p:txBody>
          <a:bodyPr/>
          <a:lstStyle/>
          <a:p>
            <a:pPr algn="l"/>
            <a:r>
              <a:rPr lang="en-US" altLang="en-US" sz="2200">
                <a:latin typeface="Arial Black" charset="0"/>
                <a:ea typeface="ＭＳ Ｐゴシック" charset="-128"/>
                <a:cs typeface="Arial Black" charset="0"/>
              </a:rPr>
              <a:t>HPCC on Sep, 26 2018: CPU temperature vs Fan speed</a:t>
            </a:r>
          </a:p>
        </p:txBody>
      </p:sp>
      <p:pic>
        <p:nvPicPr>
          <p:cNvPr id="3481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77" y="2051540"/>
            <a:ext cx="7250723" cy="380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45" y="2059546"/>
            <a:ext cx="3751385" cy="381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A409-E5CD-234C-988F-12F3879CB2AB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8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2"/>
          <p:cNvSpPr>
            <a:spLocks noGrp="1"/>
          </p:cNvSpPr>
          <p:nvPr>
            <p:ph type="title"/>
          </p:nvPr>
        </p:nvSpPr>
        <p:spPr>
          <a:xfrm>
            <a:off x="2214196" y="933448"/>
            <a:ext cx="9163050" cy="731838"/>
          </a:xfrm>
        </p:spPr>
        <p:txBody>
          <a:bodyPr/>
          <a:lstStyle/>
          <a:p>
            <a:pPr algn="l"/>
            <a:r>
              <a:rPr lang="en-US" altLang="en-US" sz="2200">
                <a:latin typeface="Arial Black" charset="0"/>
                <a:ea typeface="ＭＳ Ｐゴシック" charset="-128"/>
                <a:cs typeface="Arial Black" charset="0"/>
              </a:rPr>
              <a:t>HPCC on Oct, 4 2018: CPU temperature vs Fan speed</a:t>
            </a:r>
          </a:p>
        </p:txBody>
      </p:sp>
      <p:pic>
        <p:nvPicPr>
          <p:cNvPr id="3584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7" y="2031205"/>
            <a:ext cx="7788881" cy="409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601" y="2031206"/>
            <a:ext cx="3985968" cy="409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01D-889C-0046-8F2C-C3D01269FEFC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 Black" charset="0"/>
                <a:ea typeface="ＭＳ Ｐゴシック" charset="-128"/>
                <a:cs typeface="Arial Black" charset="0"/>
              </a:rPr>
              <a:t>More than 2 dimensions?</a:t>
            </a:r>
          </a:p>
        </p:txBody>
      </p:sp>
      <p:pic>
        <p:nvPicPr>
          <p:cNvPr id="4813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8433"/>
            <a:ext cx="12192000" cy="39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D5CE-2A50-9645-96E0-3EF8A5B82490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1141241" y="2198077"/>
            <a:ext cx="10042574" cy="33940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Background and related work</a:t>
            </a:r>
            <a:endParaRPr lang="en-US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Visualization architecture: Why Multidimensional </a:t>
            </a:r>
            <a:r>
              <a:rPr lang="en-US" dirty="0" smtClean="0"/>
              <a:t>analysis? </a:t>
            </a:r>
            <a:endParaRPr lang="en-US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Demo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Future work</a:t>
            </a:r>
            <a:endParaRPr lang="en-US" dirty="0"/>
          </a:p>
          <a:p>
            <a:pPr marL="514350" indent="-514350">
              <a:buFont typeface="+mj-lt"/>
              <a:buAutoNum type="arabicPeriod"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29300" y="6561941"/>
            <a:ext cx="2743200" cy="365125"/>
          </a:xfrm>
        </p:spPr>
        <p:txBody>
          <a:bodyPr/>
          <a:lstStyle/>
          <a:p>
            <a:fld id="{F4F697D0-BE42-4A4C-94A8-14E7BE85A182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314179" y="6492875"/>
            <a:ext cx="2910840" cy="365125"/>
          </a:xfrm>
        </p:spPr>
        <p:txBody>
          <a:bodyPr/>
          <a:lstStyle/>
          <a:p>
            <a:fld id="{0726BF02-784A-F24C-92AD-28AED0D44560}" type="datetime1">
              <a:rPr lang="en-US" smtClean="0"/>
              <a:t>11/11/18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7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 Black" charset="0"/>
                <a:ea typeface="ＭＳ Ｐゴシック" charset="-128"/>
                <a:cs typeface="Arial Black" charset="0"/>
              </a:rPr>
              <a:t>Too many data points?</a:t>
            </a:r>
          </a:p>
        </p:txBody>
      </p:sp>
      <p:pic>
        <p:nvPicPr>
          <p:cNvPr id="491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4113"/>
            <a:ext cx="12192000" cy="50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A5E4-9405-EE4F-98DE-082A5681BCED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6039"/>
            <a:ext cx="8763000" cy="73183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Demos</a:t>
            </a:r>
          </a:p>
        </p:txBody>
      </p:sp>
      <p:sp>
        <p:nvSpPr>
          <p:cNvPr id="23553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997076" y="914400"/>
            <a:ext cx="8594725" cy="5075238"/>
          </a:xfrm>
        </p:spPr>
        <p:txBody>
          <a:bodyPr/>
          <a:lstStyle/>
          <a:p>
            <a:pPr>
              <a:defRPr/>
            </a:pPr>
            <a:r>
              <a:rPr lang="en-US" sz="2400" dirty="0" err="1"/>
              <a:t>HiperView</a:t>
            </a:r>
            <a:r>
              <a:rPr lang="en-US" sz="2400" dirty="0"/>
              <a:t>: </a:t>
            </a:r>
            <a:endParaRPr lang="en-US" sz="2400" dirty="0">
              <a:hlinkClick r:id="rId3"/>
            </a:endParaRPr>
          </a:p>
          <a:p>
            <a:pPr lvl="1">
              <a:defRPr/>
            </a:pPr>
            <a:r>
              <a:rPr lang="en-US" sz="1700" dirty="0">
                <a:hlinkClick r:id="rId3"/>
              </a:rPr>
              <a:t>https://idatavisualizationlab.github.io/HPCC/HiperView/demo.html</a:t>
            </a:r>
            <a:endParaRPr lang="en-US" sz="1700" dirty="0"/>
          </a:p>
          <a:p>
            <a:pPr lvl="1">
              <a:defRPr/>
            </a:pPr>
            <a:r>
              <a:rPr lang="en-US" sz="1700" dirty="0">
                <a:hlinkClick r:id="rId4"/>
              </a:rPr>
              <a:t>https://</a:t>
            </a:r>
            <a:r>
              <a:rPr lang="en-US" sz="1700" dirty="0" smtClean="0">
                <a:hlinkClick r:id="rId4"/>
              </a:rPr>
              <a:t>idatavisualizationlab.github.io/HPCC/HiperOverheatSep26/demo.html</a:t>
            </a:r>
            <a:endParaRPr lang="en-US" sz="1700" dirty="0" smtClean="0"/>
          </a:p>
          <a:p>
            <a:pPr lvl="1">
              <a:defRPr/>
            </a:pPr>
            <a:endParaRPr lang="en-US" sz="1700" dirty="0" smtClean="0"/>
          </a:p>
          <a:p>
            <a:pPr lvl="1">
              <a:defRPr/>
            </a:pPr>
            <a:endParaRPr lang="en-US" sz="1700" dirty="0"/>
          </a:p>
          <a:p>
            <a:pPr>
              <a:defRPr/>
            </a:pPr>
            <a:r>
              <a:rPr lang="en-US" sz="2400" dirty="0" err="1" smtClean="0"/>
              <a:t>Github</a:t>
            </a:r>
            <a:r>
              <a:rPr lang="en-US" sz="2400" dirty="0" smtClean="0"/>
              <a:t> repository: </a:t>
            </a:r>
            <a:endParaRPr lang="en-US" sz="2400" dirty="0">
              <a:hlinkClick r:id="rId3"/>
            </a:endParaRPr>
          </a:p>
          <a:p>
            <a:pPr lvl="1">
              <a:defRPr/>
            </a:pP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://github.com/iDataVisualizationLab/HPCC</a:t>
            </a:r>
            <a:endParaRPr lang="en-US" sz="1600" dirty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000" dirty="0"/>
              <a:t>Outlier detection:</a:t>
            </a:r>
          </a:p>
          <a:p>
            <a:pPr lvl="1">
              <a:defRPr/>
            </a:pPr>
            <a:r>
              <a:rPr lang="en-US" sz="2000" dirty="0">
                <a:hlinkClick r:id="rId6"/>
              </a:rPr>
              <a:t>https://outliagnostics.github.io/demos.html</a:t>
            </a:r>
            <a:r>
              <a:rPr lang="en-US" sz="2000" dirty="0"/>
              <a:t> </a:t>
            </a:r>
          </a:p>
        </p:txBody>
      </p:sp>
      <p:sp>
        <p:nvSpPr>
          <p:cNvPr id="29699" name="Content Placeholder 2"/>
          <p:cNvSpPr>
            <a:spLocks/>
          </p:cNvSpPr>
          <p:nvPr/>
        </p:nvSpPr>
        <p:spPr bwMode="auto">
          <a:xfrm>
            <a:off x="2133600" y="990600"/>
            <a:ext cx="838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70000"/>
              <a:buFontTx/>
              <a:buNone/>
            </a:pPr>
            <a:endParaRPr lang="en-US" altLang="en-US" sz="2000" b="1">
              <a:solidFill>
                <a:srgbClr val="00336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2912-FECF-6447-96E2-092E638A22DA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9E7F-3B23-6649-A487-3F6D27DF9EB5}" type="datetime1">
              <a:rPr lang="en-US" smtClean="0"/>
              <a:t>11/11/18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352800" y="273280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Predictive analytics</a:t>
            </a:r>
          </a:p>
        </p:txBody>
      </p:sp>
      <p:pic>
        <p:nvPicPr>
          <p:cNvPr id="4198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48" y="1019405"/>
            <a:ext cx="5735272" cy="520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0" y="6211887"/>
            <a:ext cx="1219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 err="1"/>
              <a:t>Vinh</a:t>
            </a:r>
            <a:r>
              <a:rPr lang="en-US" altLang="en-US" sz="1200" dirty="0"/>
              <a:t> Nguyen, Fang </a:t>
            </a:r>
            <a:r>
              <a:rPr lang="en-US" altLang="en-US" sz="1200" dirty="0" err="1"/>
              <a:t>Jin</a:t>
            </a:r>
            <a:r>
              <a:rPr lang="en-US" altLang="en-US" sz="1200" dirty="0"/>
              <a:t>, and Tommy Dang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i="1" dirty="0"/>
              <a:t>Predict Saturated Thickness using </a:t>
            </a:r>
            <a:r>
              <a:rPr lang="en-US" altLang="en-US" sz="1200" i="1" dirty="0" err="1"/>
              <a:t>TensorBoard</a:t>
            </a:r>
            <a:r>
              <a:rPr lang="en-US" altLang="en-US" sz="1200" i="1" dirty="0"/>
              <a:t> Visualization</a:t>
            </a:r>
            <a:r>
              <a:rPr lang="en-US" altLang="en-US" sz="1200" dirty="0"/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/>
              <a:t>The Visualization in Environmental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1F09-02DC-EF42-A643-BBD644546D90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4630616" y="176156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AR/VR</a:t>
            </a:r>
          </a:p>
        </p:txBody>
      </p:sp>
      <p:pic>
        <p:nvPicPr>
          <p:cNvPr id="4301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1950700"/>
            <a:ext cx="19726275" cy="1070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2103100"/>
            <a:ext cx="19726275" cy="1070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2255500"/>
            <a:ext cx="19726275" cy="1070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2407900"/>
            <a:ext cx="19726275" cy="1070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1956"/>
            <a:ext cx="12192000" cy="66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62F-4382-D044-B22B-48F8F9F5108F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Questions?</a:t>
            </a:r>
            <a:endParaRPr lang="en-US" dirty="0"/>
          </a:p>
        </p:txBody>
      </p:sp>
      <p:sp>
        <p:nvSpPr>
          <p:cNvPr id="45057" name="Content Placeholder 1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 eaLnBrk="1" hangingPunct="1">
              <a:buFont typeface="Wingdings" charset="2"/>
              <a:buNone/>
            </a:pPr>
            <a:r>
              <a:rPr lang="en-US" altLang="en-US" dirty="0" smtClean="0">
                <a:ea typeface="ＭＳ Ｐゴシック" charset="-128"/>
              </a:rPr>
              <a:t>Email: </a:t>
            </a:r>
            <a:r>
              <a:rPr lang="en-US" altLang="en-US" dirty="0" err="1" smtClean="0">
                <a:ea typeface="ＭＳ Ｐゴシック" charset="-128"/>
              </a:rPr>
              <a:t>Tommy.Dang@ttu.edu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3831-E81D-F740-A8BF-379B3499D6CB}" type="datetime1">
              <a:rPr lang="en-US" smtClean="0"/>
              <a:t>11/11/18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2" y="6362816"/>
            <a:ext cx="5205046" cy="5006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2" y="2686538"/>
            <a:ext cx="12192000" cy="22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893" y="133104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2050" name="Picture 2" descr="Image result for hpc data center">
            <a:extLst>
              <a:ext uri="{FF2B5EF4-FFF2-40B4-BE49-F238E27FC236}">
                <a16:creationId xmlns:a16="http://schemas.microsoft.com/office/drawing/2014/main" xmlns="" id="{1BDFEF44-DF7A-4020-9FB9-90620168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91" y="1600197"/>
            <a:ext cx="38100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pc data center">
            <a:extLst>
              <a:ext uri="{FF2B5EF4-FFF2-40B4-BE49-F238E27FC236}">
                <a16:creationId xmlns:a16="http://schemas.microsoft.com/office/drawing/2014/main" xmlns="" id="{98444ED8-283C-4CAE-95A0-EAB9DC82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307" y="1600199"/>
            <a:ext cx="3671004" cy="246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pc data center">
            <a:extLst>
              <a:ext uri="{FF2B5EF4-FFF2-40B4-BE49-F238E27FC236}">
                <a16:creationId xmlns:a16="http://schemas.microsoft.com/office/drawing/2014/main" xmlns="" id="{22C82D01-9009-4174-9847-8F7B9D6A8A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91" y="4446345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pc data center">
            <a:extLst>
              <a:ext uri="{FF2B5EF4-FFF2-40B4-BE49-F238E27FC236}">
                <a16:creationId xmlns:a16="http://schemas.microsoft.com/office/drawing/2014/main" xmlns="" id="{088B6C9A-BB21-4294-B31A-AA15B9A2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307" y="4446345"/>
            <a:ext cx="367100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hpc data center">
            <a:extLst>
              <a:ext uri="{FF2B5EF4-FFF2-40B4-BE49-F238E27FC236}">
                <a16:creationId xmlns:a16="http://schemas.microsoft.com/office/drawing/2014/main" xmlns="" id="{622BFE0E-3F87-4350-8176-AB0BD1B39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73" y="1600199"/>
            <a:ext cx="3492500" cy="246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hpc data center dell">
            <a:extLst>
              <a:ext uri="{FF2B5EF4-FFF2-40B4-BE49-F238E27FC236}">
                <a16:creationId xmlns:a16="http://schemas.microsoft.com/office/drawing/2014/main" xmlns="" id="{1CAAE3AD-3BDE-4067-86EE-E4442D5A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73" y="4446345"/>
            <a:ext cx="3349272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8D991A7-2B24-4AC2-A96D-1178FF5B7385}"/>
              </a:ext>
            </a:extLst>
          </p:cNvPr>
          <p:cNvSpPr txBox="1"/>
          <p:nvPr/>
        </p:nvSpPr>
        <p:spPr>
          <a:xfrm>
            <a:off x="532192" y="6179835"/>
            <a:ext cx="3809999" cy="400110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Intel.com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A962E2A-E9B0-49DC-A2A6-4E5E7D9CE49E}"/>
              </a:ext>
            </a:extLst>
          </p:cNvPr>
          <p:cNvSpPr txBox="1"/>
          <p:nvPr/>
        </p:nvSpPr>
        <p:spPr>
          <a:xfrm>
            <a:off x="4572349" y="3682132"/>
            <a:ext cx="3515706" cy="400110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Hewlett Packard Enterprise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AA379D-F4FA-4147-BF51-7E4D1A7BB6F6}"/>
              </a:ext>
            </a:extLst>
          </p:cNvPr>
          <p:cNvSpPr txBox="1"/>
          <p:nvPr/>
        </p:nvSpPr>
        <p:spPr>
          <a:xfrm>
            <a:off x="532190" y="3679275"/>
            <a:ext cx="3784959" cy="400110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HPCC – Texas Tech </a:t>
            </a:r>
            <a:r>
              <a:rPr lang="en-US" sz="2000" dirty="0" smtClean="0">
                <a:solidFill>
                  <a:srgbClr val="FF0000"/>
                </a:solidFill>
              </a:rPr>
              <a:t>University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0732E94-F409-4CE1-A0F0-1EF1BF2B7D45}"/>
              </a:ext>
            </a:extLst>
          </p:cNvPr>
          <p:cNvSpPr txBox="1"/>
          <p:nvPr/>
        </p:nvSpPr>
        <p:spPr>
          <a:xfrm>
            <a:off x="4547307" y="6198951"/>
            <a:ext cx="3671004" cy="400110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HPC </a:t>
            </a:r>
            <a:r>
              <a:rPr lang="en-US" sz="2000" dirty="0" smtClean="0">
                <a:solidFill>
                  <a:srgbClr val="FF0000"/>
                </a:solidFill>
              </a:rPr>
              <a:t>- Southern </a:t>
            </a:r>
            <a:r>
              <a:rPr lang="en-US" sz="2000" dirty="0">
                <a:solidFill>
                  <a:srgbClr val="FF0000"/>
                </a:solidFill>
              </a:rPr>
              <a:t>California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F966886-23AE-4200-A5E2-90CFE6D23BE8}"/>
              </a:ext>
            </a:extLst>
          </p:cNvPr>
          <p:cNvSpPr txBox="1"/>
          <p:nvPr/>
        </p:nvSpPr>
        <p:spPr>
          <a:xfrm>
            <a:off x="8594373" y="6198951"/>
            <a:ext cx="3349272" cy="400110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Dell EMC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8FF6188-9DFE-44D5-86FE-70561692980D}"/>
              </a:ext>
            </a:extLst>
          </p:cNvPr>
          <p:cNvSpPr txBox="1"/>
          <p:nvPr/>
        </p:nvSpPr>
        <p:spPr>
          <a:xfrm>
            <a:off x="8594373" y="3663887"/>
            <a:ext cx="3028876" cy="400110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IBM.com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DEE41-FF8D-2843-9C2A-9BD7545A585A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7409" name="Content Placeholder 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Monitoring data centers is challenging due to their size, complexity, and dynamic nature. </a:t>
            </a:r>
          </a:p>
          <a:p>
            <a:r>
              <a:rPr lang="en-US" altLang="en-US" dirty="0">
                <a:ea typeface="ＭＳ Ｐゴシック" charset="-128"/>
              </a:rPr>
              <a:t>This project proposes visual approaches for situational awareness and health monitoring of HPC systems. </a:t>
            </a:r>
          </a:p>
          <a:p>
            <a:r>
              <a:rPr lang="en-US" altLang="en-US" dirty="0">
                <a:ea typeface="ＭＳ Ｐゴシック" charset="-128"/>
              </a:rPr>
              <a:t>The visualization is expanded on the following dimensions: </a:t>
            </a:r>
          </a:p>
          <a:p>
            <a:pPr lvl="1"/>
            <a:r>
              <a:rPr lang="en-US" altLang="en-US" dirty="0"/>
              <a:t>HPC spatial layout</a:t>
            </a:r>
          </a:p>
          <a:p>
            <a:pPr lvl="1"/>
            <a:r>
              <a:rPr lang="en-US" altLang="en-US" dirty="0"/>
              <a:t>Temporal domain (historical vs. real-time tracking)</a:t>
            </a:r>
          </a:p>
          <a:p>
            <a:pPr lvl="1"/>
            <a:r>
              <a:rPr lang="en-US" altLang="en-US" dirty="0"/>
              <a:t>System health services such as temperature, memory usage, fan speed, and power consumption.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828800" y="914400"/>
            <a:ext cx="8686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675"/>
              </a:spcBef>
              <a:buClrTx/>
              <a:buSzPct val="60000"/>
              <a:buNone/>
            </a:pPr>
            <a:endParaRPr lang="en-US" altLang="en-US" b="1">
              <a:solidFill>
                <a:srgbClr val="00336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510B-E34B-E94D-9970-A951D613E3B4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8433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685799" y="2194560"/>
            <a:ext cx="11260015" cy="4024125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We therefore focus the following design goals:</a:t>
            </a:r>
          </a:p>
          <a:p>
            <a:pPr lvl="1"/>
            <a:r>
              <a:rPr lang="en-US" altLang="en-US" dirty="0"/>
              <a:t>Provides spatial and temporal overview across hosts and racks, </a:t>
            </a:r>
          </a:p>
          <a:p>
            <a:pPr lvl="1"/>
            <a:r>
              <a:rPr lang="en-US" altLang="en-US" dirty="0" smtClean="0"/>
              <a:t>Inspects </a:t>
            </a:r>
            <a:r>
              <a:rPr lang="en-US" altLang="en-US" dirty="0"/>
              <a:t>the correlation of system health services </a:t>
            </a:r>
            <a:r>
              <a:rPr lang="en-US" altLang="en-US" dirty="0" smtClean="0"/>
              <a:t>such as </a:t>
            </a:r>
            <a:r>
              <a:rPr lang="en-US" altLang="en-US" dirty="0" smtClean="0">
                <a:ea typeface="MS Gothic" charset="-128"/>
              </a:rPr>
              <a:t>temperature vs. fan </a:t>
            </a:r>
            <a:r>
              <a:rPr lang="en-US" altLang="en-US" dirty="0">
                <a:ea typeface="MS Gothic" charset="-128"/>
              </a:rPr>
              <a:t>speed</a:t>
            </a:r>
            <a:r>
              <a:rPr lang="en-US" altLang="en-US" dirty="0" smtClean="0"/>
              <a:t>.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8435" name="Content Placeholder 2"/>
          <p:cNvSpPr>
            <a:spLocks/>
          </p:cNvSpPr>
          <p:nvPr/>
        </p:nvSpPr>
        <p:spPr bwMode="auto">
          <a:xfrm>
            <a:off x="1828800" y="914400"/>
            <a:ext cx="8686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675"/>
              </a:spcBef>
              <a:buClrTx/>
              <a:buSzPct val="60000"/>
              <a:buNone/>
            </a:pPr>
            <a:endParaRPr lang="en-US" altLang="en-US" b="1">
              <a:solidFill>
                <a:srgbClr val="00336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7E18-280F-0F4C-AC74-B24B305E0A23}" type="datetime1">
              <a:rPr lang="en-US" smtClean="0"/>
              <a:t>11/11/18</a:t>
            </a:fld>
            <a:endParaRPr lang="en-US"/>
          </a:p>
        </p:txBody>
      </p:sp>
      <p:sp>
        <p:nvSpPr>
          <p:cNvPr id="10" name="Content Placeholder 2"/>
          <p:cNvSpPr>
            <a:spLocks/>
          </p:cNvSpPr>
          <p:nvPr/>
        </p:nvSpPr>
        <p:spPr bwMode="auto">
          <a:xfrm>
            <a:off x="665284" y="3574033"/>
            <a:ext cx="1102262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Tx/>
              <a:buSzPct val="60000"/>
              <a:buFontTx/>
              <a:buBlip>
                <a:blip r:embed="rId3"/>
              </a:buBlip>
            </a:pPr>
            <a:r>
              <a:rPr lang="en-US" altLang="en-US" sz="3200" b="1" dirty="0" smtClean="0">
                <a:solidFill>
                  <a:srgbClr val="003366"/>
                </a:solidFill>
              </a:rPr>
              <a:t>Deliverables</a:t>
            </a:r>
            <a:endParaRPr lang="en-US" altLang="en-US" sz="3200" b="1" dirty="0">
              <a:ea typeface="MS Gothic" charset="-128"/>
            </a:endParaRPr>
          </a:p>
          <a:p>
            <a:pPr lvl="1">
              <a:buClrTx/>
              <a:buSzTx/>
              <a:buFontTx/>
              <a:buChar char="–"/>
            </a:pPr>
            <a:r>
              <a:rPr lang="en-US" altLang="en-US" sz="2000" dirty="0" smtClean="0">
                <a:latin typeface="+mn-lt"/>
                <a:ea typeface="MS Gothic" charset="-128"/>
              </a:rPr>
              <a:t>Multidimensional </a:t>
            </a:r>
            <a:r>
              <a:rPr lang="en-US" altLang="en-US" sz="2000" dirty="0">
                <a:latin typeface="+mn-lt"/>
                <a:ea typeface="MS Gothic" charset="-128"/>
              </a:rPr>
              <a:t>prototypes for visualizing health status of HPC centers within a single </a:t>
            </a:r>
            <a:r>
              <a:rPr lang="en-US" altLang="en-US" sz="2000" dirty="0">
                <a:latin typeface="+mn-lt"/>
              </a:rPr>
              <a:t>view</a:t>
            </a:r>
            <a:endParaRPr lang="en-US" altLang="en-US" sz="2000" dirty="0">
              <a:latin typeface="+mn-lt"/>
              <a:ea typeface="MS Gothic" charset="-128"/>
            </a:endParaRPr>
          </a:p>
          <a:p>
            <a:pPr lvl="1" eaLnBrk="1" hangingPunct="1">
              <a:buClrTx/>
              <a:buSzTx/>
              <a:buFontTx/>
              <a:buChar char="–"/>
            </a:pPr>
            <a:r>
              <a:rPr lang="en-US" altLang="en-US" sz="2000" dirty="0" smtClean="0">
                <a:latin typeface="+mn-lt"/>
                <a:ea typeface="MS Gothic" charset="-128"/>
              </a:rPr>
              <a:t>An </a:t>
            </a:r>
            <a:r>
              <a:rPr lang="en-US" altLang="en-US" sz="2000" dirty="0">
                <a:latin typeface="+mn-lt"/>
                <a:ea typeface="MS Gothic" charset="-128"/>
              </a:rPr>
              <a:t>intelligent interface that allows viewers to quickly narrow down features or event of </a:t>
            </a:r>
            <a:r>
              <a:rPr lang="en-US" altLang="en-US" sz="2000" dirty="0" smtClean="0">
                <a:latin typeface="+mn-lt"/>
                <a:ea typeface="MS Gothic" charset="-128"/>
              </a:rPr>
              <a:t>interest</a:t>
            </a:r>
            <a:endParaRPr lang="en-US" altLang="en-US" sz="2000" b="1" dirty="0">
              <a:solidFill>
                <a:srgbClr val="1E3984"/>
              </a:solidFill>
              <a:latin typeface="+mn-lt"/>
              <a:ea typeface="MS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44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4" descr="connectivityengine_octag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29" y="2090107"/>
            <a:ext cx="6013571" cy="464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24215" y="381000"/>
            <a:ext cx="8763000" cy="731837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35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sz="35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30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661985" y="1355725"/>
            <a:ext cx="12280292" cy="4938713"/>
          </a:xfrm>
        </p:spPr>
        <p:txBody>
          <a:bodyPr/>
          <a:lstStyle/>
          <a:p>
            <a:r>
              <a:rPr lang="en-US" altLang="en-US" sz="2400" dirty="0">
                <a:ea typeface="ＭＳ Ｐゴシック" charset="-128"/>
              </a:rPr>
              <a:t>DMTF released Redfish. </a:t>
            </a:r>
            <a:r>
              <a:rPr lang="en-US" altLang="en-US" sz="2400" dirty="0" err="1">
                <a:ea typeface="ＭＳ Ｐゴシック" charset="-128"/>
              </a:rPr>
              <a:t>Nagios</a:t>
            </a:r>
            <a:r>
              <a:rPr lang="en-US" altLang="en-US" sz="2400" dirty="0">
                <a:ea typeface="ＭＳ Ｐゴシック" charset="-128"/>
              </a:rPr>
              <a:t> Core is integrated with Redfish API to fetch system status. 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2532" name="Content Placeholder 2"/>
          <p:cNvSpPr>
            <a:spLocks/>
          </p:cNvSpPr>
          <p:nvPr/>
        </p:nvSpPr>
        <p:spPr bwMode="auto">
          <a:xfrm>
            <a:off x="2133600" y="990600"/>
            <a:ext cx="838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70000"/>
              <a:buFontTx/>
              <a:buNone/>
            </a:pPr>
            <a:endParaRPr lang="en-US" altLang="en-US" sz="2000" b="1">
              <a:solidFill>
                <a:srgbClr val="003366"/>
              </a:solidFill>
            </a:endParaRPr>
          </a:p>
        </p:txBody>
      </p:sp>
      <p:pic>
        <p:nvPicPr>
          <p:cNvPr id="22533" name="Picture 6" descr="Image result for Distributed Management Task Force Redfi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2" y="2632869"/>
            <a:ext cx="3063875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row: Curved Up 4">
            <a:extLst>
              <a:ext uri="{FF2B5EF4-FFF2-40B4-BE49-F238E27FC236}"/>
            </a:extLst>
          </p:cNvPr>
          <p:cNvSpPr/>
          <p:nvPr/>
        </p:nvSpPr>
        <p:spPr>
          <a:xfrm>
            <a:off x="2133599" y="4208065"/>
            <a:ext cx="4887912" cy="982663"/>
          </a:xfrm>
          <a:prstGeom prst="curved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821D-DA3A-1947-80AB-72520FACE77D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6039"/>
            <a:ext cx="8763000" cy="731837"/>
          </a:xfrm>
        </p:spPr>
        <p:txBody>
          <a:bodyPr anchor="ctr">
            <a:normAutofit fontScale="90000"/>
          </a:bodyPr>
          <a:lstStyle/>
          <a:p>
            <a:pPr eaLnBrk="1" hangingPunct="1">
              <a:defRPr/>
            </a:pPr>
            <a:r>
              <a:rPr lang="en-US" sz="35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 and Related Research</a:t>
            </a:r>
          </a:p>
        </p:txBody>
      </p:sp>
      <p:pic>
        <p:nvPicPr>
          <p:cNvPr id="2457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4202"/>
            <a:ext cx="5953192" cy="418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1324202"/>
            <a:ext cx="5970538" cy="378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111A-D0A1-A540-A930-2186D8BC55B9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71092" y="682812"/>
            <a:ext cx="8763000" cy="731837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35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sz="35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6" name="Content Placeholder 2"/>
          <p:cNvSpPr>
            <a:spLocks/>
          </p:cNvSpPr>
          <p:nvPr/>
        </p:nvSpPr>
        <p:spPr bwMode="auto">
          <a:xfrm>
            <a:off x="2133600" y="990600"/>
            <a:ext cx="838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70000"/>
              <a:buFontTx/>
              <a:buNone/>
            </a:pPr>
            <a:endParaRPr lang="en-US" altLang="en-US" sz="2000" b="1">
              <a:solidFill>
                <a:srgbClr val="003366"/>
              </a:solidFill>
            </a:endParaRPr>
          </a:p>
        </p:txBody>
      </p:sp>
      <p:pic>
        <p:nvPicPr>
          <p:cNvPr id="2662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3980"/>
            <a:ext cx="3657081" cy="266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6346-062C-A440-A542-E1C002143210}" type="datetime1">
              <a:rPr lang="en-US" smtClean="0"/>
              <a:t>11/11/18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410" y="1815365"/>
            <a:ext cx="8132590" cy="44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3470031" y="533401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2514600" y="1143001"/>
            <a:ext cx="7467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charset="2"/>
              <a:buChar char="§"/>
            </a:pPr>
            <a:r>
              <a:rPr lang="en-US" altLang="en-US" b="1" dirty="0">
                <a:solidFill>
                  <a:srgbClr val="003366"/>
                </a:solidFill>
              </a:rPr>
              <a:t>Why?</a:t>
            </a:r>
          </a:p>
        </p:txBody>
      </p:sp>
      <p:pic>
        <p:nvPicPr>
          <p:cNvPr id="378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1" y="1752601"/>
            <a:ext cx="11460828" cy="420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697D0-BE42-4A4C-94A8-14E7BE85A182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25F30-4A29-FB46-B41F-65CCDD78C192}" type="datetime1">
              <a:rPr lang="en-US" smtClean="0"/>
              <a:t>11/11/18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129</TotalTime>
  <Words>477</Words>
  <Application>Microsoft Macintosh PowerPoint</Application>
  <PresentationFormat>Widescreen</PresentationFormat>
  <Paragraphs>142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 Black</vt:lpstr>
      <vt:lpstr>Calibri</vt:lpstr>
      <vt:lpstr>Century Gothic</vt:lpstr>
      <vt:lpstr>MS Gothic</vt:lpstr>
      <vt:lpstr>ＭＳ Ｐゴシック</vt:lpstr>
      <vt:lpstr>Wingdings</vt:lpstr>
      <vt:lpstr>Arial</vt:lpstr>
      <vt:lpstr>Vapor Trail</vt:lpstr>
      <vt:lpstr>Visualizing Multidimensional Health Status of Data Centers</vt:lpstr>
      <vt:lpstr>Outline</vt:lpstr>
      <vt:lpstr>Introduction</vt:lpstr>
      <vt:lpstr>Project Overview</vt:lpstr>
      <vt:lpstr>Project Overview</vt:lpstr>
      <vt:lpstr>Background</vt:lpstr>
      <vt:lpstr>Background and Related Research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HPCC on Sep, 26 2018: CPU temperature</vt:lpstr>
      <vt:lpstr>HPCC on Sep, 26 2018: Fan speed</vt:lpstr>
      <vt:lpstr>HPCC on Sep, 26 2018: CPU temperature vs Fan speed</vt:lpstr>
      <vt:lpstr>HPCC on Sep, 26 2018: CPU temperature vs Fan speed</vt:lpstr>
      <vt:lpstr>HPCC on Oct, 4 2018: CPU temperature vs Fan speed</vt:lpstr>
      <vt:lpstr>More than 2 dimensions?</vt:lpstr>
      <vt:lpstr>Too many data points?</vt:lpstr>
      <vt:lpstr>Demos</vt:lpstr>
      <vt:lpstr>Future Work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2018-11-11T05:50:49Z</dcterms:created>
  <dcterms:modified xsi:type="dcterms:W3CDTF">2018-11-11T22:42:50Z</dcterms:modified>
</cp:coreProperties>
</file>